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676875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34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9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94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170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1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9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5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85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9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8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EE482-23B0-4B07-87D1-15B94CB04EB6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92E86-BA13-4B4A-AC59-3B9DD2D18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7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Итоги работы МСП и ШСП за 2023 год.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Подготовил специалист, методист отдела МСП СГО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Белкина Александра Николаевна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34278"/>
            <a:ext cx="7992888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3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 моменты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dirty="0" smtClean="0"/>
              <a:t>Ежеквартально сдаём Анализ деятельности ШСП и Мониторинг по ВП (</a:t>
            </a:r>
            <a:r>
              <a:rPr lang="ru-RU" sz="2400" b="1" dirty="0" smtClean="0">
                <a:solidFill>
                  <a:srgbClr val="FF0000"/>
                </a:solidFill>
              </a:rPr>
              <a:t>до 25 числа ежеквартально</a:t>
            </a:r>
            <a:r>
              <a:rPr lang="ru-RU" sz="2400" dirty="0" smtClean="0"/>
              <a:t>);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Ежеквартально обновляем информацию страницы ШСП на сайте ОУ.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Предоставить план работы ШСП за 2023-2024 </a:t>
            </a:r>
            <a:r>
              <a:rPr lang="ru-RU" sz="2400" dirty="0" err="1" smtClean="0"/>
              <a:t>учебныйгод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(СРОК ДО 25 ДЕКАБРЯ 2023 года).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Спланировать выход на родительские собрания  в ОУ специалистов МСП СГО (</a:t>
            </a:r>
            <a:r>
              <a:rPr lang="ru-RU" sz="2400" dirty="0" smtClean="0"/>
              <a:t>Выступление специалистов МСП  в соответствии заявленной темы ОУ).</a:t>
            </a:r>
            <a:endParaRPr lang="ru-RU" sz="2400" b="1" dirty="0" smtClean="0"/>
          </a:p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4026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2771800" y="4854575"/>
            <a:ext cx="5367587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2078037" y="427831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2133600" y="43211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3131840" y="2366917"/>
            <a:ext cx="5000921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2078037" y="1763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2945572" y="1802110"/>
            <a:ext cx="518718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 smtClean="0">
                <a:latin typeface="Arial" charset="0"/>
              </a:rPr>
              <a:t>Анализ деятельности отдела МСП и ШСП</a:t>
            </a:r>
            <a:endParaRPr lang="en-US" sz="2000" dirty="0">
              <a:latin typeface="Arial" charset="0"/>
            </a:endParaRP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2133600" y="18065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 flipV="1">
            <a:off x="2362199" y="3137306"/>
            <a:ext cx="5770561" cy="40869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2078037" y="26019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2133600" y="26447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2895600" y="4015581"/>
            <a:ext cx="5237160" cy="794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2078037" y="344011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2133600" y="34829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 flipV="1">
            <a:off x="2895600" y="5715000"/>
            <a:ext cx="5237160" cy="2694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2078037" y="5138738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2133600" y="51816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2957443" y="2737196"/>
            <a:ext cx="42172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>
                <a:latin typeface="Arial" charset="0"/>
              </a:rPr>
              <a:t>Анализ работы ШСП СГО</a:t>
            </a:r>
            <a:endParaRPr lang="en-US" sz="2000" dirty="0">
              <a:latin typeface="Arial" charset="0"/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2895600" y="3306902"/>
            <a:ext cx="493879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>
                <a:latin typeface="Arial" charset="0"/>
              </a:rPr>
              <a:t>Организационно-методическая деятельность МСП и ШСП на 2024 год</a:t>
            </a:r>
            <a:endParaRPr lang="en-US" sz="2000" dirty="0">
              <a:latin typeface="Arial" charset="0"/>
            </a:endParaRP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980866" y="4394200"/>
            <a:ext cx="441729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 smtClean="0">
                <a:latin typeface="Arial" charset="0"/>
              </a:rPr>
              <a:t>План работы МСП СГО на 2024 год</a:t>
            </a:r>
            <a:endParaRPr lang="en-US" sz="2000" dirty="0">
              <a:latin typeface="Arial" charset="0"/>
            </a:endParaRP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3017078" y="5218596"/>
            <a:ext cx="349243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dirty="0" smtClean="0">
                <a:latin typeface="Arial" charset="0"/>
              </a:rPr>
              <a:t>Организационные моменты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Анализ деятельности отдела МСП  и ШСП СГО</a:t>
            </a:r>
            <a:endParaRPr lang="ru-RU" sz="2800" b="1" dirty="0"/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gray">
          <a:xfrm>
            <a:off x="4951844" y="1773044"/>
            <a:ext cx="3654177" cy="3262783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5709376" y="1330211"/>
            <a:ext cx="2355850" cy="523875"/>
            <a:chOff x="2140" y="2071"/>
            <a:chExt cx="1484" cy="330"/>
          </a:xfrm>
        </p:grpSpPr>
        <p:sp>
          <p:nvSpPr>
            <p:cNvPr id="10" name="AutoShape 2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2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Rectangle 22"/>
          <p:cNvSpPr>
            <a:spLocks noChangeArrowheads="1"/>
          </p:cNvSpPr>
          <p:nvPr/>
        </p:nvSpPr>
        <p:spPr bwMode="black">
          <a:xfrm>
            <a:off x="6273569" y="1392093"/>
            <a:ext cx="132440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</a:rPr>
              <a:t>ШСП - 17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gray">
          <a:xfrm>
            <a:off x="469588" y="1757347"/>
            <a:ext cx="3960440" cy="3278481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285750" indent="-285750">
              <a:buFont typeface="Arial" pitchFamily="34" charset="0"/>
              <a:buChar char="•"/>
            </a:pPr>
            <a:endParaRPr lang="ru-RU"/>
          </a:p>
        </p:txBody>
      </p:sp>
      <p:sp>
        <p:nvSpPr>
          <p:cNvPr id="14" name="AutoShape 24"/>
          <p:cNvSpPr>
            <a:spLocks noChangeArrowheads="1"/>
          </p:cNvSpPr>
          <p:nvPr/>
        </p:nvSpPr>
        <p:spPr bwMode="ltGray">
          <a:xfrm>
            <a:off x="950891" y="1330211"/>
            <a:ext cx="2355850" cy="5238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black">
          <a:xfrm>
            <a:off x="1525124" y="1392093"/>
            <a:ext cx="120738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</a:rPr>
              <a:t>МСП - 1 </a:t>
            </a:r>
            <a:endParaRPr lang="en-US" sz="2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gray">
          <a:xfrm>
            <a:off x="578622" y="1988840"/>
            <a:ext cx="3742372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u="sng" dirty="0" smtClean="0">
                <a:solidFill>
                  <a:srgbClr val="000000"/>
                </a:solidFill>
                <a:latin typeface="Arial" charset="0"/>
              </a:rPr>
              <a:t>28 заявок (АППГ -37):</a:t>
            </a:r>
          </a:p>
          <a:p>
            <a:pPr eaLnBrk="0" hangingPunct="0"/>
            <a:endParaRPr lang="ru-RU" sz="1600" b="1" u="sng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ОЗПД – 3 заявки (АППГ- 5)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ОДН-10 заявок (АППГ-20)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Соликамского городского суд- 5 заявок (АППГ-4)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Образовательное учреждение - 0 заявок (АППГ1)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0000"/>
                </a:solidFill>
                <a:latin typeface="Arial" charset="0"/>
              </a:rPr>
              <a:t>Органы следствия и дознания – 10 заявок (АППГ-7)</a:t>
            </a:r>
          </a:p>
          <a:p>
            <a:pPr marL="285750" indent="-285750" eaLnBrk="0" hangingPunct="0">
              <a:buFont typeface="Arial" pitchFamily="34" charset="0"/>
              <a:buChar char="•"/>
            </a:pPr>
            <a:endParaRPr lang="ru-RU" sz="1600" b="1" dirty="0" smtClean="0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gray">
          <a:xfrm>
            <a:off x="4951845" y="2008388"/>
            <a:ext cx="3654176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u="sng" dirty="0" smtClean="0">
                <a:latin typeface="Arial" charset="0"/>
              </a:rPr>
              <a:t>61 заявка (АППГ – 93):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Arial" charset="0"/>
              </a:rPr>
              <a:t>Личное обращение в ШСП – 24 (АППГ-42)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Arial" charset="0"/>
              </a:rPr>
              <a:t>Информация от свидетелей ситуации-24 (АППГ-13)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Arial" charset="0"/>
              </a:rPr>
              <a:t>Информация от родителей-6 (АППГ-4)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600" b="1" dirty="0" smtClean="0">
                <a:latin typeface="Arial" charset="0"/>
              </a:rPr>
              <a:t>Информация от специалистов др. ОУ – 6 заявок (АППГ – 0)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683568" y="908720"/>
            <a:ext cx="775176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buClr>
                <a:schemeClr val="tx2"/>
              </a:buClr>
              <a:buSzPct val="95000"/>
              <a:buFont typeface="Arial" charset="0"/>
              <a:buChar char="●"/>
            </a:pPr>
            <a:r>
              <a:rPr lang="ru-RU" sz="2000" b="1" dirty="0" smtClean="0">
                <a:latin typeface="Arial" charset="0"/>
              </a:rPr>
              <a:t>Всего 89 заявок</a:t>
            </a:r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612068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dirty="0"/>
              <a:t>Анализируя результаты (эффективность) проделанной работы по полученным заявкам за отчётный период -  </a:t>
            </a:r>
            <a:r>
              <a:rPr lang="ru-RU" sz="2000" b="1" dirty="0"/>
              <a:t>из 89 заявок</a:t>
            </a:r>
            <a:r>
              <a:rPr lang="ru-RU" sz="2000" dirty="0"/>
              <a:t>, поступившие в службы примирения (МСП и ШСП), из них:</a:t>
            </a:r>
            <a:endParaRPr lang="ru-RU" sz="2000" b="1" dirty="0"/>
          </a:p>
          <a:p>
            <a:pPr algn="just"/>
            <a:r>
              <a:rPr lang="ru-RU" sz="2000" dirty="0"/>
              <a:t>  </a:t>
            </a:r>
            <a:r>
              <a:rPr lang="ru-RU" sz="2000" b="1" dirty="0"/>
              <a:t>65 заявок  </a:t>
            </a:r>
            <a:r>
              <a:rPr lang="ru-RU" sz="2000" dirty="0"/>
              <a:t>были отработаны </a:t>
            </a:r>
            <a:r>
              <a:rPr lang="ru-RU" sz="2000" b="1" dirty="0"/>
              <a:t>с положительным результатом</a:t>
            </a:r>
            <a:r>
              <a:rPr lang="ru-RU" sz="2000" dirty="0"/>
              <a:t>, а именно примирением сторон и положительным результатом для несовершеннолетнего нарушителя (</a:t>
            </a:r>
            <a:r>
              <a:rPr lang="ru-RU" sz="2000" b="1" dirty="0"/>
              <a:t>73 % от общего количества отработанных случаев</a:t>
            </a:r>
            <a:r>
              <a:rPr lang="ru-RU" sz="2000" dirty="0"/>
              <a:t>).  Сравнительный анализ </a:t>
            </a:r>
            <a:r>
              <a:rPr lang="ru-RU" sz="2000" b="1" dirty="0"/>
              <a:t>за АППГ показал</a:t>
            </a:r>
            <a:r>
              <a:rPr lang="ru-RU" sz="2000" dirty="0"/>
              <a:t>, что всего поступило 130 заявок,  из них </a:t>
            </a:r>
            <a:r>
              <a:rPr lang="ru-RU" sz="2000" b="1" dirty="0"/>
              <a:t>78 заявок отработаны с положительным результатом  (60 % от общего количества отработанных случаев). </a:t>
            </a:r>
            <a:endParaRPr lang="ru-RU" sz="2000" b="1" dirty="0" smtClean="0"/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2000" u="sng" dirty="0" smtClean="0"/>
              <a:t>Основными </a:t>
            </a:r>
            <a:r>
              <a:rPr lang="ru-RU" sz="2000" u="sng" dirty="0"/>
              <a:t>причинами, по которым восстановительные программы не имели положительного результата, являются:</a:t>
            </a:r>
            <a:endParaRPr lang="ru-RU" sz="2000" b="1" u="sng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отказ </a:t>
            </a:r>
            <a:r>
              <a:rPr lang="ru-RU" sz="2000" dirty="0"/>
              <a:t>правонарушителя  и (или его законных представителей) от участия в ВП – 8 случаев;</a:t>
            </a:r>
            <a:endParaRPr lang="ru-RU" sz="2000" b="1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отказ </a:t>
            </a:r>
            <a:r>
              <a:rPr lang="ru-RU" sz="2000" dirty="0"/>
              <a:t>пострадавшего и/или его законных представителей от участия  в ВП – 3 случая;</a:t>
            </a:r>
            <a:endParaRPr lang="ru-RU" sz="2000" b="1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правонарушитель </a:t>
            </a:r>
            <a:r>
              <a:rPr lang="ru-RU" sz="2000" dirty="0"/>
              <a:t>(обидчик) находится вне досягаемости – 6 случаев;</a:t>
            </a:r>
            <a:endParaRPr lang="ru-RU" sz="2000" b="1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договорённость </a:t>
            </a:r>
            <a:r>
              <a:rPr lang="ru-RU" sz="2000" dirty="0"/>
              <a:t>не достигнута по другим причинам – 1 случай;</a:t>
            </a:r>
            <a:endParaRPr lang="ru-RU" sz="2000" b="1" dirty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одна из сторон семейного конфликта находится вне досягаемости – 2 случая.</a:t>
            </a:r>
            <a:endParaRPr lang="ru-RU" sz="2000" b="1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7699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Анализ работы ШСП СГО</a:t>
            </a:r>
            <a:endParaRPr lang="ru-RU" sz="3600" b="1" dirty="0"/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gray">
          <a:xfrm flipV="1">
            <a:off x="1687513" y="4033838"/>
            <a:ext cx="2655887" cy="18303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50980"/>
                  <a:invGamma/>
                </a:schemeClr>
              </a:gs>
            </a:gsLst>
            <a:lin ang="189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4481513" y="2157413"/>
            <a:ext cx="2655887" cy="18303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82353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ltGray">
          <a:xfrm>
            <a:off x="1689100" y="2157413"/>
            <a:ext cx="2655888" cy="18303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6078"/>
                  <a:invGamma/>
                </a:schemeClr>
              </a:gs>
            </a:gsLst>
            <a:lin ang="27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ltGray">
          <a:xfrm flipV="1">
            <a:off x="3087688" y="2154238"/>
            <a:ext cx="2655887" cy="18303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60392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3082925" y="4030663"/>
            <a:ext cx="2655888" cy="18303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7607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 flipV="1">
            <a:off x="4478338" y="4033838"/>
            <a:ext cx="2654300" cy="18303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72941"/>
                  <a:invGamma/>
                </a:schemeClr>
              </a:gs>
              <a:gs pos="100000">
                <a:schemeClr val="folHlink"/>
              </a:gs>
            </a:gsLst>
            <a:lin ang="2700000" scaled="1"/>
          </a:gradFill>
          <a:ln w="28575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black">
          <a:xfrm>
            <a:off x="3690938" y="2260600"/>
            <a:ext cx="143192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</a:rPr>
              <a:t>182 (кол-во участников </a:t>
            </a:r>
            <a:r>
              <a:rPr lang="ru-RU" b="1" u="sng" dirty="0" smtClean="0">
                <a:solidFill>
                  <a:srgbClr val="FFFFFF"/>
                </a:solidFill>
              </a:rPr>
              <a:t>5813</a:t>
            </a:r>
            <a:r>
              <a:rPr lang="ru-RU" b="1" dirty="0" smtClean="0">
                <a:solidFill>
                  <a:srgbClr val="FFFFFF"/>
                </a:solidFill>
              </a:rPr>
              <a:t>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5041900" y="4298950"/>
            <a:ext cx="143192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</a:rPr>
              <a:t>21 (кол-во родителей </a:t>
            </a:r>
            <a:r>
              <a:rPr lang="ru-RU" b="1" u="sng" dirty="0" smtClean="0">
                <a:solidFill>
                  <a:srgbClr val="FFFFFF"/>
                </a:solidFill>
              </a:rPr>
              <a:t>765</a:t>
            </a:r>
            <a:r>
              <a:rPr lang="ru-RU" b="1" dirty="0" smtClean="0">
                <a:solidFill>
                  <a:srgbClr val="FFFFFF"/>
                </a:solidFill>
              </a:rPr>
              <a:t>)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black">
          <a:xfrm>
            <a:off x="708025" y="2620963"/>
            <a:ext cx="166211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/>
              <a:t>Выступления на </a:t>
            </a:r>
            <a:r>
              <a:rPr lang="ru-RU" b="1" dirty="0" err="1"/>
              <a:t>пед</a:t>
            </a:r>
            <a:r>
              <a:rPr lang="ru-RU" b="1" dirty="0"/>
              <a:t>. советах</a:t>
            </a:r>
            <a:endParaRPr lang="en-US" b="1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black">
          <a:xfrm>
            <a:off x="6581775" y="2620963"/>
            <a:ext cx="166211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Работа с волонтёрами</a:t>
            </a:r>
            <a:endParaRPr lang="en-US" b="1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black">
          <a:xfrm>
            <a:off x="6637338" y="4756150"/>
            <a:ext cx="166211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Выступления на родительских собраниях</a:t>
            </a:r>
            <a:endParaRPr lang="en-US" b="1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black">
          <a:xfrm>
            <a:off x="3425825" y="1447800"/>
            <a:ext cx="2006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Проведено классных часов</a:t>
            </a:r>
            <a:endParaRPr lang="en-US" b="1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black">
          <a:xfrm>
            <a:off x="2301875" y="2940050"/>
            <a:ext cx="143192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FFFF"/>
                </a:solidFill>
              </a:rPr>
              <a:t>6 (кол-во участников </a:t>
            </a:r>
            <a:r>
              <a:rPr lang="ru-RU" sz="2000" b="1" u="sng" dirty="0">
                <a:solidFill>
                  <a:srgbClr val="FFFFFF"/>
                </a:solidFill>
              </a:rPr>
              <a:t>133</a:t>
            </a:r>
            <a:r>
              <a:rPr lang="ru-RU" sz="2000" b="1" dirty="0">
                <a:solidFill>
                  <a:srgbClr val="FFFFFF"/>
                </a:solidFill>
              </a:rPr>
              <a:t>)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5041900" y="2940050"/>
            <a:ext cx="143192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FFFFFF"/>
                </a:solidFill>
              </a:rPr>
              <a:t>89 (кол-во участников </a:t>
            </a:r>
            <a:r>
              <a:rPr lang="ru-RU" b="1" u="sng" dirty="0" smtClean="0">
                <a:solidFill>
                  <a:srgbClr val="FFFFFF"/>
                </a:solidFill>
              </a:rPr>
              <a:t>860)</a:t>
            </a:r>
            <a:endParaRPr lang="en-US" b="1" u="sng" dirty="0">
              <a:solidFill>
                <a:srgbClr val="FFFFFF"/>
              </a:solidFill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425825" y="3354388"/>
            <a:ext cx="1920875" cy="1289050"/>
            <a:chOff x="2363" y="2075"/>
            <a:chExt cx="1210" cy="812"/>
          </a:xfrm>
        </p:grpSpPr>
        <p:sp>
          <p:nvSpPr>
            <p:cNvPr id="22" name="AutoShape 21"/>
            <p:cNvSpPr>
              <a:spLocks noChangeArrowheads="1"/>
            </p:cNvSpPr>
            <p:nvPr/>
          </p:nvSpPr>
          <p:spPr bwMode="gray">
            <a:xfrm>
              <a:off x="2363" y="2075"/>
              <a:ext cx="1210" cy="812"/>
            </a:xfrm>
            <a:prstGeom prst="hexagon">
              <a:avLst>
                <a:gd name="adj" fmla="val 37254"/>
                <a:gd name="vf" fmla="val 115470"/>
              </a:avLst>
            </a:prstGeom>
            <a:solidFill>
              <a:srgbClr val="F8F8F8">
                <a:alpha val="50000"/>
              </a:srgbClr>
            </a:solidFill>
            <a:ln w="19050" algn="ctr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AutoShape 22"/>
            <p:cNvSpPr>
              <a:spLocks noChangeArrowheads="1"/>
            </p:cNvSpPr>
            <p:nvPr/>
          </p:nvSpPr>
          <p:spPr bwMode="gray">
            <a:xfrm>
              <a:off x="2395" y="2095"/>
              <a:ext cx="1138" cy="764"/>
            </a:xfrm>
            <a:prstGeom prst="hexagon">
              <a:avLst>
                <a:gd name="adj" fmla="val 37238"/>
                <a:gd name="vf" fmla="val 115470"/>
              </a:avLst>
            </a:prstGeom>
            <a:solidFill>
              <a:srgbClr val="F8F8F8"/>
            </a:solidFill>
            <a:ln w="19050" algn="ctr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724114" y="3617158"/>
            <a:ext cx="12890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ШСП</a:t>
            </a:r>
            <a:endParaRPr lang="en-US" sz="2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3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Организационно-методическая деятельность МСП и ШСП СГО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/>
              <a:t>За отчетный период: </a:t>
            </a:r>
            <a:endParaRPr lang="ru-RU" sz="1800" b="1" dirty="0"/>
          </a:p>
          <a:p>
            <a:pPr lvl="0"/>
            <a:r>
              <a:rPr lang="ru-RU" sz="1800" dirty="0"/>
              <a:t>Специалистами отдела МСП была подготовлена  и направлена в </a:t>
            </a:r>
            <a:r>
              <a:rPr lang="ru-RU" sz="1800" dirty="0" err="1"/>
              <a:t>КДНиЗП</a:t>
            </a:r>
            <a:r>
              <a:rPr lang="ru-RU" sz="1800" dirty="0"/>
              <a:t> информация по реализации комплексного плана мероприятий, направленных на профилактику правонарушений и преступлений среди несовершеннолетних  муниципальной службы примирения и школьных служб примирения за 2023 год.</a:t>
            </a:r>
          </a:p>
          <a:p>
            <a:pPr lvl="0"/>
            <a:r>
              <a:rPr lang="ru-RU" sz="1800" dirty="0"/>
              <a:t>Проведены совещание для специалистов и руководителей школьных служб примирения Соликамского ГО ( совещания проведены 28.02.2023 года, 25.05.2023 года,  12.09.2023г.), </a:t>
            </a:r>
          </a:p>
          <a:p>
            <a:pPr lvl="0"/>
            <a:r>
              <a:rPr lang="ru-RU" sz="1800" dirty="0"/>
              <a:t>Специалисты отдела МСП принимали участие в работе межведомственной рабочей группы по профилактике безнадзорности и правонарушений среди несовершеннолетних;</a:t>
            </a:r>
          </a:p>
          <a:p>
            <a:pPr lvl="0"/>
            <a:r>
              <a:rPr lang="ru-RU" sz="1800" dirty="0"/>
              <a:t>За отчетный период проведено 9 индивидуальных консультаций для руководителей ШСП, как в очном, так и в дистанционном режиме по вопросам оформления документации, организации работы ШСП, работе с учащимися-волонтерами ШСП;</a:t>
            </a:r>
          </a:p>
          <a:p>
            <a:pPr lvl="0"/>
            <a:r>
              <a:rPr lang="ru-RU" sz="1800" dirty="0"/>
              <a:t>Проведены две </a:t>
            </a:r>
            <a:r>
              <a:rPr lang="ru-RU" sz="1800" dirty="0" err="1"/>
              <a:t>супервизии</a:t>
            </a:r>
            <a:r>
              <a:rPr lang="ru-RU" sz="1800" dirty="0"/>
              <a:t> для специалистов и руководителей школьных служб примирения Соликамского ГО по разбору трудных случаев из практики работы (09.03.2023 года, 19.09.2023 года).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348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64703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dirty="0" smtClean="0"/>
              <a:t>Проведён конкурс социальных </a:t>
            </a:r>
            <a:r>
              <a:rPr lang="ru-RU" sz="2000" dirty="0"/>
              <a:t>мини проектов среди школьных служб примирения </a:t>
            </a:r>
            <a:r>
              <a:rPr lang="ru-RU" sz="2000" dirty="0" smtClean="0"/>
              <a:t>Соликамского ГО </a:t>
            </a:r>
            <a:r>
              <a:rPr lang="ru-RU" sz="2000" dirty="0"/>
              <a:t>«Город мира», который состоялся по плану в апреле 2023 году (итоги подведены 30.04.2023 года). Активное участие </a:t>
            </a:r>
            <a:r>
              <a:rPr lang="ru-RU" sz="2000" dirty="0" smtClean="0"/>
              <a:t>обучающиеся </a:t>
            </a:r>
            <a:r>
              <a:rPr lang="ru-RU" sz="2000" dirty="0"/>
              <a:t>МАОУ «ООШ № 4», Гимназия № 1</a:t>
            </a:r>
            <a:r>
              <a:rPr lang="ru-RU" sz="2000" dirty="0" smtClean="0"/>
              <a:t>.</a:t>
            </a:r>
            <a:r>
              <a:rPr lang="ru-RU" sz="2000" dirty="0"/>
              <a:t> принимали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dirty="0"/>
              <a:t>В соответствии с планом работы МСП на  2023 год  проводится мониторинг сайтов ОУ на наличие  и обновление информации о деятельности ШСП (информационная справка от 30.05.2023 года). Предложения по итогам проверки приняты специалистами ШСП в работу.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dirty="0"/>
              <a:t>Специалисты МСП принимали участие в межведомственном совещании в Соликамском городском суде по вопросу: «Рассмотрение уголовных дел в отношении несовершеннолетних» (проведено 17.08.2023 года, 08.09.2023 года). В ходе совместной работы обозначены вопросы совместной деятельности МСП и ГУФСИН по контролю за осужденными несовершеннолетними, поступило предложение наработать буклет о деятельности службы примирения и распространить его на предприятиях города. Обсужден вопрос своевременности направления заявок на проведение восстановительных программ от органов дознания и следствия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790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000" dirty="0"/>
              <a:t>ШСП СГО в составе 10 ребят от МАОУ «СОШ № 16»(13), МАОУ «Гимназии №1» и МАОУ «СОШ №17» приняли участие в </a:t>
            </a:r>
            <a:r>
              <a:rPr lang="ru-RU" sz="2000" dirty="0" smtClean="0"/>
              <a:t>к</a:t>
            </a:r>
            <a:r>
              <a:rPr lang="ru-RU" sz="2000" dirty="0"/>
              <a:t>раевом лагере школьных служб примирения «Город Мирный» (в рамках </a:t>
            </a:r>
            <a:r>
              <a:rPr lang="ru-RU" sz="2000" dirty="0" smtClean="0"/>
              <a:t>лагеря для школьников проводилось обучение сертифицированными медиаторами и ведущими восстановительных </a:t>
            </a:r>
            <a:r>
              <a:rPr lang="ru-RU" sz="2000" dirty="0" err="1" smtClean="0"/>
              <a:t>програм</a:t>
            </a:r>
            <a:r>
              <a:rPr lang="ru-RU" sz="2000" dirty="0" smtClean="0"/>
              <a:t>, которые создают «правильные» кейсы, проводили восстановительные программы, </a:t>
            </a:r>
            <a:r>
              <a:rPr lang="ru-RU" sz="2000" dirty="0" err="1" smtClean="0"/>
              <a:t>тренинговые</a:t>
            </a:r>
            <a:r>
              <a:rPr lang="ru-RU" sz="2000" dirty="0" smtClean="0"/>
              <a:t> занятия, часы обобщения и многое другое).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180927"/>
            <a:ext cx="4013618" cy="203338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969" y="3180927"/>
            <a:ext cx="2952328" cy="345998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030082"/>
            <a:ext cx="3583647" cy="170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70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План работы МСП СГО на 2024 год.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331294"/>
              </p:ext>
            </p:extLst>
          </p:nvPr>
        </p:nvGraphicFramePr>
        <p:xfrm>
          <a:off x="107504" y="692696"/>
          <a:ext cx="8928992" cy="604867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69230"/>
                <a:gridCol w="2083432"/>
                <a:gridCol w="2976330"/>
              </a:tblGrid>
              <a:tr h="377073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кого</a:t>
                      </a:r>
                      <a:r>
                        <a:rPr lang="ru-RU" baseline="0" dirty="0" smtClean="0"/>
                        <a:t> мероприятие</a:t>
                      </a:r>
                      <a:endParaRPr lang="ru-RU" dirty="0"/>
                    </a:p>
                  </a:txBody>
                  <a:tcPr/>
                </a:tc>
              </a:tr>
              <a:tr h="6508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муниципальной олимпиады среди волонтёров ШСП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ШСП</a:t>
                      </a:r>
                      <a:endParaRPr lang="ru-RU" dirty="0"/>
                    </a:p>
                  </a:txBody>
                  <a:tcPr/>
                </a:tc>
              </a:tr>
              <a:tr h="92977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конкурса</a:t>
                      </a:r>
                    </a:p>
                    <a:p>
                      <a:r>
                        <a:rPr lang="ru-RU" dirty="0" smtClean="0"/>
                        <a:t>«Лучший руководитель ШСП СГО 2024 года»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Руководители ШСП</a:t>
                      </a:r>
                      <a:endParaRPr lang="ru-RU" dirty="0"/>
                    </a:p>
                  </a:txBody>
                  <a:tcPr/>
                </a:tc>
              </a:tr>
              <a:tr h="1208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Проведение конкурса</a:t>
                      </a:r>
                    </a:p>
                    <a:p>
                      <a:r>
                        <a:rPr lang="ru-RU" dirty="0" smtClean="0"/>
                        <a:t>«Самый креативный</a:t>
                      </a:r>
                      <a:r>
                        <a:rPr lang="ru-RU" baseline="0" dirty="0" smtClean="0"/>
                        <a:t> видеоролик о моей службе примирения СГО 2024 года»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r>
                        <a:rPr lang="ru-RU" baseline="0" dirty="0" smtClean="0"/>
                        <a:t>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Руководители и дети ШСП</a:t>
                      </a:r>
                      <a:endParaRPr lang="ru-RU" dirty="0"/>
                    </a:p>
                  </a:txBody>
                  <a:tcPr/>
                </a:tc>
              </a:tr>
              <a:tr h="650839"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Мониторинг сайтов ОУ на наличие и обновление</a:t>
                      </a:r>
                      <a:r>
                        <a:rPr lang="ru-RU" baseline="0" dirty="0" smtClean="0"/>
                        <a:t> информации ШСП СГО»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Руководители ШСП</a:t>
                      </a:r>
                      <a:endParaRPr lang="ru-RU" dirty="0"/>
                    </a:p>
                  </a:txBody>
                  <a:tcPr/>
                </a:tc>
              </a:tr>
              <a:tr h="650839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Обучение подростков ВТ по программе «Воздушный змей»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Октябрь- ноябрь 2024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ШСП</a:t>
                      </a:r>
                      <a:endParaRPr lang="ru-RU" dirty="0"/>
                    </a:p>
                  </a:txBody>
                  <a:tcPr/>
                </a:tc>
              </a:tr>
              <a:tr h="650839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дне правовой помощи</a:t>
                      </a:r>
                      <a:r>
                        <a:rPr lang="ru-RU" baseline="0" dirty="0" smtClean="0"/>
                        <a:t> детям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и руководители</a:t>
                      </a:r>
                      <a:r>
                        <a:rPr lang="ru-RU" baseline="0" dirty="0" smtClean="0"/>
                        <a:t> ШСП</a:t>
                      </a:r>
                      <a:endParaRPr lang="ru-RU" dirty="0"/>
                    </a:p>
                  </a:txBody>
                  <a:tcPr/>
                </a:tc>
              </a:tr>
              <a:tr h="92977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конкурса по</a:t>
                      </a:r>
                      <a:r>
                        <a:rPr lang="ru-RU" baseline="0" dirty="0" smtClean="0"/>
                        <a:t> итогу 2024 года «Самая активная ШСП в 2024 году»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 и руководители ШСП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546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f1b8685ba1e66ace2e14fc971a686ba9a78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934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Итоги работы МСП и ШСП за 2023 год.</vt:lpstr>
      <vt:lpstr>Содержание</vt:lpstr>
      <vt:lpstr>Анализ деятельности отдела МСП  и ШСП СГО</vt:lpstr>
      <vt:lpstr>Презентация PowerPoint</vt:lpstr>
      <vt:lpstr>Анализ работы ШСП СГО</vt:lpstr>
      <vt:lpstr>Организационно-методическая деятельность МСП и ШСП СГО</vt:lpstr>
      <vt:lpstr>Презентация PowerPoint</vt:lpstr>
      <vt:lpstr>Презентация PowerPoint</vt:lpstr>
      <vt:lpstr>План работы МСП СГО на 2024 год.</vt:lpstr>
      <vt:lpstr>Презентация PowerPoint</vt:lpstr>
      <vt:lpstr>Организационные моменты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треугольники - шаблон презентации с сайта http://presentation-creation.ru</dc:title>
  <dc:creator>obstinate</dc:creator>
  <dc:description>Шаблон презентации с сайта http://presentation-creation.ru/</dc:description>
  <cp:lastModifiedBy>User</cp:lastModifiedBy>
  <cp:revision>24</cp:revision>
  <cp:lastPrinted>2023-12-12T09:54:41Z</cp:lastPrinted>
  <dcterms:created xsi:type="dcterms:W3CDTF">2017-08-20T16:45:34Z</dcterms:created>
  <dcterms:modified xsi:type="dcterms:W3CDTF">2023-12-12T09:55:15Z</dcterms:modified>
</cp:coreProperties>
</file>